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334"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37" d="100"/>
          <a:sy n="137" d="100"/>
        </p:scale>
        <p:origin x="1556"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191671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3901518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Abhishek Kumar</a:t>
            </a:r>
          </a:p>
          <a:p>
            <a:r>
              <a:rPr lang="en-US" dirty="0">
                <a:solidFill>
                  <a:schemeClr val="bg2"/>
                </a:solidFill>
                <a:latin typeface="Abadi" panose="020B0604020104020204" pitchFamily="34" charset="0"/>
                <a:ea typeface="SF Pro" pitchFamily="2" charset="0"/>
                <a:cs typeface="SF Pro" pitchFamily="2" charset="0"/>
              </a:rPr>
              <a:t>May 30,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6480"/>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Once the data was converted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it had to be further analyzed for cleaning.</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First and foremost, the datatypes of each attribute in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had to be determined in order to understand what methods can be applied to the dataset.</a:t>
            </a:r>
          </a:p>
          <a:p>
            <a:r>
              <a:rPr lang="en-US" sz="2200" dirty="0">
                <a:solidFill>
                  <a:schemeClr val="accent3">
                    <a:lumMod val="25000"/>
                  </a:schemeClr>
                </a:solidFill>
                <a:latin typeface="Abadi" panose="020B0604020104020204" pitchFamily="34" charset="0"/>
              </a:rPr>
              <a:t>Moreover, </a:t>
            </a:r>
            <a:r>
              <a:rPr lang="en-US" sz="2200" dirty="0" err="1">
                <a:solidFill>
                  <a:schemeClr val="accent3">
                    <a:lumMod val="25000"/>
                  </a:schemeClr>
                </a:solidFill>
                <a:latin typeface="Abadi" panose="020B0604020104020204" pitchFamily="34" charset="0"/>
              </a:rPr>
              <a:t>null_counts</a:t>
            </a:r>
            <a:r>
              <a:rPr lang="en-US" sz="2200" dirty="0">
                <a:solidFill>
                  <a:schemeClr val="accent3">
                    <a:lumMod val="25000"/>
                  </a:schemeClr>
                </a:solidFill>
                <a:latin typeface="Abadi" panose="020B0604020104020204" pitchFamily="34" charset="0"/>
              </a:rPr>
              <a:t> and the </a:t>
            </a:r>
            <a:r>
              <a:rPr lang="en-US" sz="2200" dirty="0" err="1">
                <a:solidFill>
                  <a:schemeClr val="accent3">
                    <a:lumMod val="25000"/>
                  </a:schemeClr>
                </a:solidFill>
                <a:latin typeface="Abadi" panose="020B0604020104020204" pitchFamily="34" charset="0"/>
              </a:rPr>
              <a:t>value_counts</a:t>
            </a:r>
            <a:r>
              <a:rPr lang="en-US" sz="2200" dirty="0">
                <a:solidFill>
                  <a:schemeClr val="accent3">
                    <a:lumMod val="25000"/>
                  </a:schemeClr>
                </a:solidFill>
                <a:latin typeface="Abadi" panose="020B0604020104020204" pitchFamily="34" charset="0"/>
              </a:rPr>
              <a:t> of the important attributes had to be determined before moving forward.</a:t>
            </a:r>
          </a:p>
          <a:p>
            <a:endParaRPr lang="en-US" sz="2200" dirty="0">
              <a:solidFill>
                <a:schemeClr val="accent3">
                  <a:lumMod val="25000"/>
                </a:schemeClr>
              </a:solidFill>
              <a:latin typeface="Abadi" panose="020B0604020104020204" pitchFamily="34" charset="0"/>
            </a:endParaRPr>
          </a:p>
          <a:p>
            <a:r>
              <a:rPr lang="en-US" sz="1400" dirty="0">
                <a:solidFill>
                  <a:srgbClr val="0948CB"/>
                </a:solidFill>
                <a:latin typeface="Abadi" panose="020B0604020104020204" pitchFamily="34" charset="0"/>
              </a:rPr>
              <a:t>https://github.com/Abhi-61/SpaceX_Rocket_Launch_Data_Analysis/blob/main/labs-jupyter-spacex-Data%20wrangling.ipynb</a:t>
            </a:r>
            <a:endParaRPr lang="en-US" sz="1400" dirty="0">
              <a:solidFill>
                <a:srgbClr val="0948CB"/>
              </a:solidFill>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E583C53F-D885-573B-53AF-777F74C2B499}"/>
              </a:ext>
            </a:extLst>
          </p:cNvPr>
          <p:cNvPicPr>
            <a:picLocks noChangeAspect="1"/>
          </p:cNvPicPr>
          <p:nvPr/>
        </p:nvPicPr>
        <p:blipFill>
          <a:blip r:embed="rId3"/>
          <a:stretch>
            <a:fillRect/>
          </a:stretch>
        </p:blipFill>
        <p:spPr>
          <a:xfrm>
            <a:off x="1021866" y="4474144"/>
            <a:ext cx="1282766" cy="425472"/>
          </a:xfrm>
          <a:prstGeom prst="rect">
            <a:avLst/>
          </a:prstGeom>
        </p:spPr>
      </p:pic>
      <p:pic>
        <p:nvPicPr>
          <p:cNvPr id="7" name="Picture 6">
            <a:extLst>
              <a:ext uri="{FF2B5EF4-FFF2-40B4-BE49-F238E27FC236}">
                <a16:creationId xmlns:a16="http://schemas.microsoft.com/office/drawing/2014/main" id="{46319258-0070-8F82-3938-9E2D7F81DDA8}"/>
              </a:ext>
            </a:extLst>
          </p:cNvPr>
          <p:cNvPicPr>
            <a:picLocks noChangeAspect="1"/>
          </p:cNvPicPr>
          <p:nvPr/>
        </p:nvPicPr>
        <p:blipFill>
          <a:blip r:embed="rId4"/>
          <a:stretch>
            <a:fillRect/>
          </a:stretch>
        </p:blipFill>
        <p:spPr>
          <a:xfrm>
            <a:off x="2637380" y="4464618"/>
            <a:ext cx="1143059" cy="444523"/>
          </a:xfrm>
          <a:prstGeom prst="rect">
            <a:avLst/>
          </a:prstGeom>
        </p:spPr>
      </p:pic>
      <p:pic>
        <p:nvPicPr>
          <p:cNvPr id="10" name="Picture 9">
            <a:extLst>
              <a:ext uri="{FF2B5EF4-FFF2-40B4-BE49-F238E27FC236}">
                <a16:creationId xmlns:a16="http://schemas.microsoft.com/office/drawing/2014/main" id="{192AEA37-CC98-F46E-496A-376E1372378A}"/>
              </a:ext>
            </a:extLst>
          </p:cNvPr>
          <p:cNvPicPr>
            <a:picLocks noChangeAspect="1"/>
          </p:cNvPicPr>
          <p:nvPr/>
        </p:nvPicPr>
        <p:blipFill>
          <a:blip r:embed="rId5"/>
          <a:stretch>
            <a:fillRect/>
          </a:stretch>
        </p:blipFill>
        <p:spPr>
          <a:xfrm>
            <a:off x="4113187" y="4426515"/>
            <a:ext cx="3187864" cy="52072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24329"/>
            <a:ext cx="9745589" cy="510288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What data had to be visualized and why?</a:t>
            </a:r>
          </a:p>
          <a:p>
            <a:pPr marL="457200" indent="-457200">
              <a:lnSpc>
                <a:spcPct val="100000"/>
              </a:lnSpc>
              <a:spcBef>
                <a:spcPts val="1400"/>
              </a:spcBef>
              <a:buAutoNum type="arabicParenR"/>
            </a:pPr>
            <a:r>
              <a:rPr lang="en-US" sz="2200" dirty="0">
                <a:solidFill>
                  <a:schemeClr val="accent3">
                    <a:lumMod val="25000"/>
                  </a:schemeClr>
                </a:solidFill>
                <a:latin typeface="Abadi"/>
              </a:rPr>
              <a:t>Cat plot of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to see if there was any change in Payload Mass as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increased. (Note that Flight Number was sequential ranging from 1 to 90).</a:t>
            </a:r>
          </a:p>
          <a:p>
            <a:pPr marL="457200" indent="-457200">
              <a:lnSpc>
                <a:spcPct val="100000"/>
              </a:lnSpc>
              <a:spcBef>
                <a:spcPts val="1400"/>
              </a:spcBef>
              <a:buAutoNum type="arabicParenR"/>
            </a:pPr>
            <a:r>
              <a:rPr lang="en-US" sz="2200" dirty="0">
                <a:solidFill>
                  <a:schemeClr val="accent3">
                    <a:lumMod val="25000"/>
                  </a:schemeClr>
                </a:solidFill>
                <a:latin typeface="Abadi"/>
              </a:rPr>
              <a:t>Scatterplot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LaunchSites</a:t>
            </a:r>
            <a:r>
              <a:rPr lang="en-US" sz="2200" dirty="0">
                <a:solidFill>
                  <a:schemeClr val="accent3">
                    <a:lumMod val="25000"/>
                  </a:schemeClr>
                </a:solidFill>
                <a:latin typeface="Abadi"/>
              </a:rPr>
              <a:t> to determine in which sites were a majority of the rockets were launched.</a:t>
            </a:r>
          </a:p>
          <a:p>
            <a:pPr marL="457200" indent="-457200">
              <a:lnSpc>
                <a:spcPct val="100000"/>
              </a:lnSpc>
              <a:spcBef>
                <a:spcPts val="1400"/>
              </a:spcBef>
              <a:buAutoNum type="arabicParenR"/>
            </a:pPr>
            <a:r>
              <a:rPr lang="en-US" sz="2200" dirty="0">
                <a:solidFill>
                  <a:schemeClr val="accent3">
                    <a:lumMod val="25000"/>
                  </a:schemeClr>
                </a:solidFill>
                <a:latin typeface="Abadi"/>
              </a:rPr>
              <a:t>Scatterplot of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and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to determine if certain </a:t>
            </a:r>
            <a:r>
              <a:rPr lang="en-US" sz="2200" dirty="0" err="1">
                <a:solidFill>
                  <a:schemeClr val="accent3">
                    <a:lumMod val="25000"/>
                  </a:schemeClr>
                </a:solidFill>
                <a:latin typeface="Abadi"/>
              </a:rPr>
              <a:t>LaunchSites</a:t>
            </a:r>
            <a:r>
              <a:rPr lang="en-US" sz="2200" dirty="0">
                <a:solidFill>
                  <a:schemeClr val="accent3">
                    <a:lumMod val="25000"/>
                  </a:schemeClr>
                </a:solidFill>
                <a:latin typeface="Abadi"/>
              </a:rPr>
              <a:t> were used to launch rockets only of a specific Payload Mass.</a:t>
            </a:r>
          </a:p>
          <a:p>
            <a:pPr marL="457200" indent="-457200">
              <a:lnSpc>
                <a:spcPct val="100000"/>
              </a:lnSpc>
              <a:spcBef>
                <a:spcPts val="1400"/>
              </a:spcBef>
              <a:buAutoNum type="arabicParenR"/>
            </a:pPr>
            <a:r>
              <a:rPr lang="en-US" sz="2200" dirty="0">
                <a:solidFill>
                  <a:schemeClr val="accent3">
                    <a:lumMod val="25000"/>
                  </a:schemeClr>
                </a:solidFill>
                <a:latin typeface="Abadi"/>
              </a:rPr>
              <a:t>Bar Chart of success rate with regards to the orbit in which the rocket was launched. </a:t>
            </a:r>
          </a:p>
          <a:p>
            <a:pPr marL="457200" indent="-457200">
              <a:lnSpc>
                <a:spcPct val="100000"/>
              </a:lnSpc>
              <a:spcBef>
                <a:spcPts val="1400"/>
              </a:spcBef>
              <a:buAutoNum type="arabicParenR"/>
            </a:pPr>
            <a:r>
              <a:rPr lang="en-US" sz="2200" dirty="0">
                <a:solidFill>
                  <a:schemeClr val="accent3">
                    <a:lumMod val="25000"/>
                  </a:schemeClr>
                </a:solidFill>
                <a:latin typeface="Abadi"/>
              </a:rPr>
              <a:t>Scatterplot representing the number of Flights in each orbit, and colored based on whether the flight was a success or failure.</a:t>
            </a:r>
          </a:p>
          <a:p>
            <a:pPr marL="457200" indent="-457200">
              <a:lnSpc>
                <a:spcPct val="100000"/>
              </a:lnSpc>
              <a:spcBef>
                <a:spcPts val="1400"/>
              </a:spcBef>
              <a:buAutoNum type="arabicParenR"/>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24329"/>
            <a:ext cx="9745589" cy="510288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What data had to be visualized and why?</a:t>
            </a:r>
          </a:p>
          <a:p>
            <a:pPr marL="0" indent="0">
              <a:lnSpc>
                <a:spcPct val="100000"/>
              </a:lnSpc>
              <a:spcBef>
                <a:spcPts val="1400"/>
              </a:spcBef>
              <a:buNone/>
            </a:pPr>
            <a:r>
              <a:rPr lang="en-US" sz="2200" dirty="0">
                <a:solidFill>
                  <a:schemeClr val="accent3">
                    <a:lumMod val="25000"/>
                  </a:schemeClr>
                </a:solidFill>
                <a:latin typeface="Abadi"/>
              </a:rPr>
              <a:t>6) Scatterplot of Orbit vs Payload Mass of each Flight to gather insight on whether certain orbit rockets had a specific payload mass.</a:t>
            </a:r>
          </a:p>
          <a:p>
            <a:pPr marL="0" indent="0">
              <a:lnSpc>
                <a:spcPct val="100000"/>
              </a:lnSpc>
              <a:spcBef>
                <a:spcPts val="1400"/>
              </a:spcBef>
              <a:buNone/>
            </a:pPr>
            <a:r>
              <a:rPr lang="en-US" sz="2200" dirty="0">
                <a:solidFill>
                  <a:schemeClr val="accent3">
                    <a:lumMod val="25000"/>
                  </a:schemeClr>
                </a:solidFill>
                <a:latin typeface="Abadi"/>
              </a:rPr>
              <a:t>7) Line plot of the average success rate of launches in each year to study the general trend of SpaceX’s Falcon9 Launches.</a:t>
            </a:r>
          </a:p>
          <a:p>
            <a:pPr>
              <a:lnSpc>
                <a:spcPct val="100000"/>
              </a:lnSpc>
              <a:spcBef>
                <a:spcPts val="1400"/>
              </a:spcBef>
            </a:pPr>
            <a:r>
              <a:rPr lang="en-US" sz="1400" dirty="0">
                <a:solidFill>
                  <a:srgbClr val="0948CB"/>
                </a:solidFill>
                <a:latin typeface="Abadi" panose="020B0604020104020204" pitchFamily="34" charset="0"/>
              </a:rPr>
              <a:t>https://github.com/Abhi-61/SpaceX_Rocket_Launch_Data_Analysis/blob/main/edadataviz.ipynb</a:t>
            </a:r>
            <a:endParaRPr lang="en-US" sz="1400" dirty="0">
              <a:solidFill>
                <a:srgbClr val="0948CB"/>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(Contd.)</a:t>
            </a:r>
          </a:p>
        </p:txBody>
      </p:sp>
    </p:spTree>
    <p:extLst>
      <p:ext uri="{BB962C8B-B14F-4D97-AF65-F5344CB8AC3E}">
        <p14:creationId xmlns:p14="http://schemas.microsoft.com/office/powerpoint/2010/main" val="903443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1487"/>
            <a:ext cx="10759785"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Using bullet point format, summarize the SQL queries you performed</a:t>
            </a:r>
          </a:p>
          <a:p>
            <a:pPr>
              <a:lnSpc>
                <a:spcPct val="100000"/>
              </a:lnSpc>
              <a:spcBef>
                <a:spcPts val="1400"/>
              </a:spcBef>
            </a:pPr>
            <a:r>
              <a:rPr lang="en-US" sz="2000" dirty="0">
                <a:solidFill>
                  <a:schemeClr val="accent3">
                    <a:lumMod val="25000"/>
                  </a:schemeClr>
                </a:solidFill>
                <a:latin typeface="Abadi"/>
              </a:rPr>
              <a:t>Select the distinct Launch sites in the dataset to determine the unique launch sites used for Falcon9 Launches</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Select the first 5 records whose Launch Sites began with characters “CCA”</a:t>
            </a:r>
          </a:p>
          <a:p>
            <a:pPr>
              <a:lnSpc>
                <a:spcPct val="100000"/>
              </a:lnSpc>
              <a:spcBef>
                <a:spcPts val="1400"/>
              </a:spcBef>
            </a:pPr>
            <a:r>
              <a:rPr lang="en-US" sz="2000" dirty="0">
                <a:solidFill>
                  <a:schemeClr val="accent3">
                    <a:lumMod val="25000"/>
                  </a:schemeClr>
                </a:solidFill>
                <a:latin typeface="Abadi" panose="020B0604020104020204" pitchFamily="34" charset="0"/>
              </a:rPr>
              <a:t>Select the total payload mass carried by boosters launched by NASA.</a:t>
            </a:r>
          </a:p>
          <a:p>
            <a:pPr>
              <a:lnSpc>
                <a:spcPct val="100000"/>
              </a:lnSpc>
              <a:spcBef>
                <a:spcPts val="1400"/>
              </a:spcBef>
            </a:pPr>
            <a:r>
              <a:rPr lang="en-US" sz="2000" dirty="0">
                <a:solidFill>
                  <a:schemeClr val="accent3">
                    <a:lumMod val="25000"/>
                  </a:schemeClr>
                </a:solidFill>
                <a:latin typeface="Abadi" panose="020B0604020104020204" pitchFamily="34" charset="0"/>
              </a:rPr>
              <a:t>Display the average payload mass carried by booster version F9 v1.1</a:t>
            </a:r>
          </a:p>
          <a:p>
            <a:pPr>
              <a:lnSpc>
                <a:spcPct val="100000"/>
              </a:lnSpc>
              <a:spcBef>
                <a:spcPts val="1400"/>
              </a:spcBef>
            </a:pPr>
            <a:r>
              <a:rPr lang="en-US" sz="2000" dirty="0">
                <a:solidFill>
                  <a:schemeClr val="accent3">
                    <a:lumMod val="25000"/>
                  </a:schemeClr>
                </a:solidFill>
                <a:latin typeface="Abadi" panose="020B0604020104020204" pitchFamily="34" charset="0"/>
              </a:rPr>
              <a:t>List the Date when the first successful ground pad rocket was launched</a:t>
            </a:r>
            <a:endParaRPr lang="en-US" sz="2000" i="0" dirty="0">
              <a:effectLst/>
              <a:highlight>
                <a:srgbClr val="FFFFFF"/>
              </a:highlight>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List boosters of payload mass between 4000 and 6000kg which have success in drone ship</a:t>
            </a:r>
            <a:endParaRPr lang="en-US" sz="2000" i="0" dirty="0">
              <a:effectLst/>
              <a:highlight>
                <a:srgbClr val="FFFFFF"/>
              </a:highlight>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Display boosters that have carried the maximum payload mass</a:t>
            </a:r>
            <a:endParaRPr lang="en-US" sz="2200" i="0" dirty="0">
              <a:effectLst/>
              <a:highlight>
                <a:srgbClr val="FFFFFF"/>
              </a:highlight>
              <a:latin typeface="Abadi" panose="020B0604020104020204" pitchFamily="34" charset="0"/>
            </a:endParaRPr>
          </a:p>
          <a:p>
            <a:pPr>
              <a:lnSpc>
                <a:spcPct val="100000"/>
              </a:lnSpc>
              <a:spcBef>
                <a:spcPts val="1400"/>
              </a:spcBef>
            </a:pPr>
            <a:endParaRPr lang="en-US" sz="2200" i="0" dirty="0">
              <a:effectLst/>
              <a:highlight>
                <a:srgbClr val="FFFFFF"/>
              </a:highlight>
              <a:latin typeface="Abadi" panose="020B0604020104020204" pitchFamily="34" charset="0"/>
            </a:endParaRP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0" y="760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1487"/>
            <a:ext cx="10759785"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List Records of launches that failed by drone ship in 2015.</a:t>
            </a:r>
          </a:p>
          <a:p>
            <a:pPr>
              <a:lnSpc>
                <a:spcPct val="100000"/>
              </a:lnSpc>
              <a:spcBef>
                <a:spcPts val="1400"/>
              </a:spcBef>
            </a:pPr>
            <a:r>
              <a:rPr lang="en-US" sz="2000" dirty="0">
                <a:solidFill>
                  <a:schemeClr val="accent3">
                    <a:lumMod val="25000"/>
                  </a:schemeClr>
                </a:solidFill>
                <a:latin typeface="Abadi" panose="020B0604020104020204" pitchFamily="34" charset="0"/>
              </a:rPr>
              <a:t>List landing outcomes between 2010-06-04 and 2017-03-20, ranked in descending order</a:t>
            </a:r>
          </a:p>
          <a:p>
            <a:pPr>
              <a:lnSpc>
                <a:spcPct val="100000"/>
              </a:lnSpc>
              <a:spcBef>
                <a:spcPts val="1400"/>
              </a:spcBef>
            </a:pPr>
            <a:r>
              <a:rPr lang="en-US" sz="1400" dirty="0">
                <a:solidFill>
                  <a:srgbClr val="0948CB"/>
                </a:solidFill>
                <a:latin typeface="Abadi" panose="020B0604020104020204" pitchFamily="34" charset="0"/>
              </a:rPr>
              <a:t>https://github.com/Abhi-61/SpaceX_Rocket_Launch_Data_Analysis/blob/main/jupyter-labs-eda-sql-coursera_sqllite.ipynb</a:t>
            </a:r>
          </a:p>
          <a:p>
            <a:pPr>
              <a:lnSpc>
                <a:spcPct val="100000"/>
              </a:lnSpc>
              <a:spcBef>
                <a:spcPts val="1400"/>
              </a:spcBef>
            </a:pPr>
            <a:endParaRPr lang="en-US" sz="2200" i="0" dirty="0">
              <a:effectLst/>
              <a:highlight>
                <a:srgbClr val="FFFFFF"/>
              </a:highlight>
              <a:latin typeface="Abadi" panose="020B0604020104020204" pitchFamily="34" charset="0"/>
            </a:endParaRPr>
          </a:p>
          <a:p>
            <a:pPr>
              <a:lnSpc>
                <a:spcPct val="100000"/>
              </a:lnSpc>
              <a:spcBef>
                <a:spcPts val="1400"/>
              </a:spcBef>
            </a:pPr>
            <a:endParaRPr lang="en-US" sz="2200" i="0" dirty="0">
              <a:effectLst/>
              <a:highlight>
                <a:srgbClr val="FFFFFF"/>
              </a:highlight>
              <a:latin typeface="Abadi" panose="020B0604020104020204" pitchFamily="34" charset="0"/>
            </a:endParaRP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0" y="760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(Contd.)</a:t>
            </a:r>
            <a:endParaRPr lang="en-US" dirty="0">
              <a:solidFill>
                <a:srgbClr val="0B49CB"/>
              </a:solidFill>
            </a:endParaRPr>
          </a:p>
        </p:txBody>
      </p:sp>
    </p:spTree>
    <p:extLst>
      <p:ext uri="{BB962C8B-B14F-4D97-AF65-F5344CB8AC3E}">
        <p14:creationId xmlns:p14="http://schemas.microsoft.com/office/powerpoint/2010/main" val="495988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Objects Added to Folium Map:</a:t>
            </a:r>
          </a:p>
          <a:p>
            <a:pPr marL="457200" indent="-457200">
              <a:lnSpc>
                <a:spcPct val="100000"/>
              </a:lnSpc>
              <a:spcBef>
                <a:spcPts val="1400"/>
              </a:spcBef>
              <a:buAutoNum type="arabicParenR"/>
            </a:pPr>
            <a:r>
              <a:rPr lang="en-US" sz="2200" dirty="0">
                <a:solidFill>
                  <a:schemeClr val="accent3">
                    <a:lumMod val="25000"/>
                  </a:schemeClr>
                </a:solidFill>
                <a:latin typeface="Abadi" panose="020B0604020104020204" pitchFamily="34" charset="0"/>
              </a:rPr>
              <a:t>Marker and Circle representing the NASA Johnson Space Center at Houston, Texas. This was used as the center of the Map.</a:t>
            </a:r>
          </a:p>
          <a:p>
            <a:pPr marL="457200" indent="-457200">
              <a:lnSpc>
                <a:spcPct val="100000"/>
              </a:lnSpc>
              <a:spcBef>
                <a:spcPts val="1400"/>
              </a:spcBef>
              <a:buAutoNum type="arabicParenR"/>
            </a:pPr>
            <a:r>
              <a:rPr lang="en-US" sz="2200" dirty="0">
                <a:solidFill>
                  <a:schemeClr val="accent3">
                    <a:lumMod val="25000"/>
                  </a:schemeClr>
                </a:solidFill>
                <a:latin typeface="Abadi" panose="020B0604020104020204" pitchFamily="34" charset="0"/>
              </a:rPr>
              <a:t>A circle and marker for each distinct launch site in the dataset, to identify the sites better.</a:t>
            </a:r>
          </a:p>
          <a:p>
            <a:pPr marL="457200" indent="-457200">
              <a:lnSpc>
                <a:spcPct val="100000"/>
              </a:lnSpc>
              <a:spcBef>
                <a:spcPts val="1400"/>
              </a:spcBef>
              <a:buAutoNum type="arabicParenR"/>
            </a:pPr>
            <a:r>
              <a:rPr lang="en-US" sz="2200" dirty="0">
                <a:solidFill>
                  <a:schemeClr val="accent3">
                    <a:lumMod val="25000"/>
                  </a:schemeClr>
                </a:solidFill>
                <a:latin typeface="Abadi" panose="020B0604020104020204" pitchFamily="34" charset="0"/>
              </a:rPr>
              <a:t>Marker Cluster for each launch site where each marker represented either a successful launch(in green) or failed launch(in red). This made it easier to identify launch sites with higher successful launches.</a:t>
            </a:r>
          </a:p>
          <a:p>
            <a:pPr marL="457200" indent="-457200">
              <a:lnSpc>
                <a:spcPct val="100000"/>
              </a:lnSpc>
              <a:spcBef>
                <a:spcPts val="1400"/>
              </a:spcBef>
              <a:buAutoNum type="arabicParenR"/>
            </a:pPr>
            <a:r>
              <a:rPr lang="en-US" sz="2200" dirty="0">
                <a:solidFill>
                  <a:schemeClr val="accent3">
                    <a:lumMod val="25000"/>
                  </a:schemeClr>
                </a:solidFill>
                <a:latin typeface="Abadi" panose="020B0604020104020204" pitchFamily="34" charset="0"/>
              </a:rPr>
              <a:t>A marker and polyline connecting the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to the marker representing the nearest coastline, highway, city etc. to the launch site </a:t>
            </a:r>
            <a:r>
              <a:rPr lang="en-US" sz="1600" b="0" i="0" dirty="0">
                <a:effectLst/>
                <a:highlight>
                  <a:srgbClr val="E1F5FE"/>
                </a:highlight>
                <a:latin typeface="system-ui"/>
              </a:rPr>
              <a:t>VAFB SLC-4E</a:t>
            </a:r>
            <a:r>
              <a:rPr lang="en-US" sz="2200" b="0" i="0" dirty="0">
                <a:solidFill>
                  <a:schemeClr val="accent3">
                    <a:lumMod val="25000"/>
                  </a:schemeClr>
                </a:solidFill>
                <a:effectLst/>
                <a:highlight>
                  <a:srgbClr val="E1F5FE"/>
                </a:highlight>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500" dirty="0">
                <a:solidFill>
                  <a:srgbClr val="0948CB"/>
                </a:solidFill>
                <a:latin typeface="Abadi" panose="020B0604020104020204" pitchFamily="34" charset="0"/>
              </a:rPr>
              <a:t>https://github.com/Abhi-61/SpaceX_Rocket_Launch_Data_Analysis/blob/main/lab_jupyter_launch_site_location.ipynb</a:t>
            </a:r>
            <a:endParaRPr lang="en-US" sz="1500" dirty="0">
              <a:solidFill>
                <a:srgbClr val="0948CB"/>
              </a:solidFill>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838201" y="365125"/>
            <a:ext cx="3816095" cy="19380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2482589"/>
            <a:ext cx="3816096" cy="3694373"/>
          </a:xfrm>
          <a:prstGeom prst="rect">
            <a:avLst/>
          </a:prstGeom>
        </p:spPr>
        <p:txBody>
          <a:bodyPr vert="horz" lIns="91440" tIns="45720" rIns="91440" bIns="45720" rtlCol="0">
            <a:normAutofit/>
          </a:bodyPr>
          <a:lstStyle/>
          <a:p>
            <a:pPr>
              <a:spcBef>
                <a:spcPts val="1400"/>
              </a:spcBef>
            </a:pPr>
            <a:r>
              <a:rPr lang="en-US" sz="1300" dirty="0"/>
              <a:t>Interactions and Plots that were added to the Dash Application:</a:t>
            </a:r>
          </a:p>
          <a:p>
            <a:pPr marL="457200">
              <a:spcBef>
                <a:spcPts val="1400"/>
              </a:spcBef>
            </a:pPr>
            <a:r>
              <a:rPr lang="en-US" sz="1300" dirty="0"/>
              <a:t>Success Rate of All Sites compared with each other. (Dropdown Menu)</a:t>
            </a:r>
          </a:p>
          <a:p>
            <a:pPr marL="457200">
              <a:spcBef>
                <a:spcPts val="1400"/>
              </a:spcBef>
            </a:pPr>
            <a:r>
              <a:rPr lang="en-US" sz="1300" dirty="0"/>
              <a:t>Success Rate of each Launch site Taken one at a time. (Dropdown Menu)</a:t>
            </a:r>
          </a:p>
          <a:p>
            <a:pPr marL="457200">
              <a:spcBef>
                <a:spcPts val="1400"/>
              </a:spcBef>
            </a:pPr>
            <a:r>
              <a:rPr lang="en-US" sz="1300" dirty="0"/>
              <a:t>Scatterplot of Success Rate of the selected launch site with regards to flights of different payload mass. A slider was used to filter the minimum and maximum payload range </a:t>
            </a:r>
          </a:p>
          <a:p>
            <a:pPr marL="0" indent="0">
              <a:spcBef>
                <a:spcPts val="1400"/>
              </a:spcBef>
              <a:buNone/>
            </a:pPr>
            <a:r>
              <a:rPr lang="en-US" sz="1000" dirty="0">
                <a:solidFill>
                  <a:srgbClr val="0948CB"/>
                </a:solidFill>
              </a:rPr>
              <a:t>https://github.com/Abhi-61/SpaceX_Rocket_Launch_Data_Analysis/blob/main/plotly-dash-application/spacex_dash_app.py</a:t>
            </a:r>
          </a:p>
        </p:txBody>
      </p:sp>
      <p:pic>
        <p:nvPicPr>
          <p:cNvPr id="8" name="Picture 7">
            <a:extLst>
              <a:ext uri="{FF2B5EF4-FFF2-40B4-BE49-F238E27FC236}">
                <a16:creationId xmlns:a16="http://schemas.microsoft.com/office/drawing/2014/main" id="{4A4DE867-5111-C10B-0B43-B622121AE891}"/>
              </a:ext>
            </a:extLst>
          </p:cNvPr>
          <p:cNvPicPr>
            <a:picLocks noChangeAspect="1"/>
          </p:cNvPicPr>
          <p:nvPr/>
        </p:nvPicPr>
        <p:blipFill rotWithShape="1">
          <a:blip r:embed="rId2"/>
          <a:srcRect l="16905" r="28355" b="1"/>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10" name="Picture 9">
            <a:extLst>
              <a:ext uri="{FF2B5EF4-FFF2-40B4-BE49-F238E27FC236}">
                <a16:creationId xmlns:a16="http://schemas.microsoft.com/office/drawing/2014/main" id="{1321B75F-0F28-C278-FE86-69116693BD9B}"/>
              </a:ext>
            </a:extLst>
          </p:cNvPr>
          <p:cNvPicPr>
            <a:picLocks noChangeAspect="1"/>
          </p:cNvPicPr>
          <p:nvPr/>
        </p:nvPicPr>
        <p:blipFill rotWithShape="1">
          <a:blip r:embed="rId3"/>
          <a:srcRect l="1487" r="7404" b="2"/>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515600" y="6356350"/>
            <a:ext cx="838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rgbClr val="FFFFFF"/>
                </a:solidFill>
                <a:latin typeface="+mn-lt"/>
              </a:rPr>
              <a:pPr>
                <a:spcAft>
                  <a:spcPts val="600"/>
                </a:spcAft>
              </a:pPr>
              <a:t>16</a:t>
            </a:fld>
            <a:endParaRPr lang="en-US" sz="1200">
              <a:solidFill>
                <a:srgbClr val="FFFFFF"/>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Steps used in determining the best predictive model:</a:t>
            </a:r>
          </a:p>
          <a:p>
            <a:pPr marL="457200" indent="-457200">
              <a:lnSpc>
                <a:spcPct val="100000"/>
              </a:lnSpc>
              <a:spcBef>
                <a:spcPts val="1400"/>
              </a:spcBef>
              <a:buAutoNum type="arabicParenR"/>
            </a:pPr>
            <a:r>
              <a:rPr lang="en-US" sz="2200" dirty="0">
                <a:solidFill>
                  <a:schemeClr val="accent3">
                    <a:lumMod val="25000"/>
                  </a:schemeClr>
                </a:solidFill>
                <a:latin typeface="Abadi" panose="020B0604020104020204" pitchFamily="34" charset="0"/>
              </a:rPr>
              <a:t>Standardize data using </a:t>
            </a:r>
            <a:r>
              <a:rPr lang="en-US" sz="2200" dirty="0" err="1">
                <a:solidFill>
                  <a:schemeClr val="accent3">
                    <a:lumMod val="25000"/>
                  </a:schemeClr>
                </a:solidFill>
                <a:latin typeface="Abadi" panose="020B0604020104020204" pitchFamily="34" charset="0"/>
              </a:rPr>
              <a:t>StandardScaler</a:t>
            </a:r>
            <a:r>
              <a:rPr lang="en-US" sz="2200" dirty="0">
                <a:solidFill>
                  <a:schemeClr val="accent3">
                    <a:lumMod val="25000"/>
                  </a:schemeClr>
                </a:solidFill>
                <a:latin typeface="Abadi" panose="020B0604020104020204" pitchFamily="34" charset="0"/>
              </a:rPr>
              <a:t>(), and then fit and transform the data.</a:t>
            </a:r>
          </a:p>
          <a:p>
            <a:pPr marL="457200" indent="-457200">
              <a:lnSpc>
                <a:spcPct val="100000"/>
              </a:lnSpc>
              <a:spcBef>
                <a:spcPts val="1400"/>
              </a:spcBef>
              <a:buAutoNum type="arabicParenR"/>
            </a:pPr>
            <a:r>
              <a:rPr lang="en-US" sz="2200" dirty="0">
                <a:solidFill>
                  <a:schemeClr val="accent3">
                    <a:lumMod val="25000"/>
                  </a:schemeClr>
                </a:solidFill>
                <a:latin typeface="Abadi" panose="020B0604020104020204" pitchFamily="34" charset="0"/>
              </a:rPr>
              <a:t>Split the data into train and test data using </a:t>
            </a:r>
            <a:r>
              <a:rPr lang="en-US" sz="2200" dirty="0" err="1">
                <a:solidFill>
                  <a:schemeClr val="accent3">
                    <a:lumMod val="25000"/>
                  </a:schemeClr>
                </a:solidFill>
                <a:latin typeface="Abadi" panose="020B0604020104020204" pitchFamily="34" charset="0"/>
              </a:rPr>
              <a:t>train_test_split</a:t>
            </a:r>
            <a:r>
              <a:rPr lang="en-US" sz="2200" dirty="0">
                <a:solidFill>
                  <a:schemeClr val="accent3">
                    <a:lumMod val="25000"/>
                  </a:schemeClr>
                </a:solidFill>
                <a:latin typeface="Abadi" panose="020B0604020104020204" pitchFamily="34" charset="0"/>
              </a:rPr>
              <a:t>.</a:t>
            </a:r>
          </a:p>
          <a:p>
            <a:pPr marL="457200" indent="-457200">
              <a:lnSpc>
                <a:spcPct val="100000"/>
              </a:lnSpc>
              <a:spcBef>
                <a:spcPts val="1400"/>
              </a:spcBef>
              <a:buAutoNum type="arabicParenR"/>
            </a:pPr>
            <a:r>
              <a:rPr lang="en-US" sz="2200" dirty="0">
                <a:solidFill>
                  <a:schemeClr val="accent3">
                    <a:lumMod val="25000"/>
                  </a:schemeClr>
                </a:solidFill>
                <a:latin typeface="Abadi" panose="020B0604020104020204" pitchFamily="34" charset="0"/>
              </a:rPr>
              <a:t>Use Grid Search on 4 different predictors, namely Logistic Regression, Support Vector Machines, Decision Tree Classifiers, K Nearest Neighbors.</a:t>
            </a:r>
          </a:p>
          <a:p>
            <a:pPr marL="457200" indent="-457200">
              <a:lnSpc>
                <a:spcPct val="100000"/>
              </a:lnSpc>
              <a:spcBef>
                <a:spcPts val="1400"/>
              </a:spcBef>
              <a:buAutoNum type="arabicParenR"/>
            </a:pPr>
            <a:r>
              <a:rPr lang="en-US" sz="2200" dirty="0">
                <a:solidFill>
                  <a:schemeClr val="accent3">
                    <a:lumMod val="25000"/>
                  </a:schemeClr>
                </a:solidFill>
                <a:latin typeface="Abadi" panose="020B0604020104020204" pitchFamily="34" charset="0"/>
              </a:rPr>
              <a:t>Determine which predictor is best based on F1_Score</a:t>
            </a:r>
          </a:p>
          <a:p>
            <a:pPr>
              <a:lnSpc>
                <a:spcPct val="100000"/>
              </a:lnSpc>
              <a:spcBef>
                <a:spcPts val="1400"/>
              </a:spcBef>
            </a:pPr>
            <a:r>
              <a:rPr lang="en-US" sz="1400" dirty="0">
                <a:solidFill>
                  <a:srgbClr val="0948CB"/>
                </a:solidFill>
                <a:latin typeface="Abadi" panose="020B0604020104020204" pitchFamily="34" charset="0"/>
              </a:rPr>
              <a:t>https://github.com/Abhi-61/SpaceX_Rocket_Launch_Data_Analysis/blob/main/SpaceX_Machine%20Learning%20Prediction_Part_5.ipynb</a:t>
            </a:r>
            <a:endParaRPr lang="en-US" sz="1400" dirty="0">
              <a:solidFill>
                <a:srgbClr val="0948CB"/>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052767" cy="47976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marL="342900" indent="-342900">
              <a:lnSpc>
                <a:spcPct val="100000"/>
              </a:lnSpc>
              <a:spcBef>
                <a:spcPts val="1400"/>
              </a:spcBef>
              <a:buAutoNum type="arabicParenR"/>
            </a:pPr>
            <a:r>
              <a:rPr lang="en-US" sz="1400" dirty="0">
                <a:solidFill>
                  <a:schemeClr val="accent3">
                    <a:lumMod val="25000"/>
                  </a:schemeClr>
                </a:solidFill>
                <a:latin typeface="Abadi" panose="020B0604020104020204" pitchFamily="34" charset="0"/>
              </a:rPr>
              <a:t>Most Flights were launched at CCAFS SLC-40</a:t>
            </a:r>
          </a:p>
          <a:p>
            <a:pPr marL="342900" indent="-342900">
              <a:lnSpc>
                <a:spcPct val="100000"/>
              </a:lnSpc>
              <a:spcBef>
                <a:spcPts val="1400"/>
              </a:spcBef>
              <a:buAutoNum type="arabicParenR"/>
            </a:pPr>
            <a:r>
              <a:rPr lang="en-US" sz="1400" dirty="0">
                <a:solidFill>
                  <a:schemeClr val="accent3">
                    <a:lumMod val="25000"/>
                  </a:schemeClr>
                </a:solidFill>
                <a:latin typeface="Abadi" panose="020B0604020104020204" pitchFamily="34" charset="0"/>
              </a:rPr>
              <a:t>Most Flights launched had a payload mass below 8000kg, especially for CCAFS SLC-40</a:t>
            </a:r>
          </a:p>
          <a:p>
            <a:pPr marL="342900" indent="-342900">
              <a:lnSpc>
                <a:spcPct val="100000"/>
              </a:lnSpc>
              <a:spcBef>
                <a:spcPts val="1400"/>
              </a:spcBef>
              <a:buAutoNum type="arabicParenR"/>
            </a:pPr>
            <a:r>
              <a:rPr lang="en-US" sz="1400" dirty="0">
                <a:solidFill>
                  <a:schemeClr val="accent3">
                    <a:lumMod val="25000"/>
                  </a:schemeClr>
                </a:solidFill>
                <a:latin typeface="Abadi" panose="020B0604020104020204" pitchFamily="34" charset="0"/>
              </a:rPr>
              <a:t>Flights launched into orbits LEO, ISS, GTO and SO have significantly higher success rates.</a:t>
            </a:r>
          </a:p>
          <a:p>
            <a:pPr marL="342900" indent="-342900">
              <a:lnSpc>
                <a:spcPct val="100000"/>
              </a:lnSpc>
              <a:spcBef>
                <a:spcPts val="1400"/>
              </a:spcBef>
              <a:buAutoNum type="arabicParenR"/>
            </a:pPr>
            <a:r>
              <a:rPr lang="en-US" sz="1400" dirty="0">
                <a:solidFill>
                  <a:schemeClr val="accent3">
                    <a:lumMod val="25000"/>
                  </a:schemeClr>
                </a:solidFill>
                <a:latin typeface="Abadi" panose="020B0604020104020204" pitchFamily="34" charset="0"/>
              </a:rPr>
              <a:t>Success rates kept increasing since 2013 until 2020.</a:t>
            </a:r>
            <a:endParaRPr lang="en-US" sz="15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38EA0F73-D663-B06F-810F-624C7DD1DBF1}"/>
              </a:ext>
            </a:extLst>
          </p:cNvPr>
          <p:cNvPicPr>
            <a:picLocks noChangeAspect="1"/>
          </p:cNvPicPr>
          <p:nvPr/>
        </p:nvPicPr>
        <p:blipFill rotWithShape="1">
          <a:blip r:embed="rId4"/>
          <a:srcRect l="16905" r="28355" b="1"/>
          <a:stretch/>
        </p:blipFill>
        <p:spPr>
          <a:xfrm>
            <a:off x="7113728" y="3345160"/>
            <a:ext cx="3396987" cy="1722047"/>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3" name="Picture 2">
            <a:extLst>
              <a:ext uri="{FF2B5EF4-FFF2-40B4-BE49-F238E27FC236}">
                <a16:creationId xmlns:a16="http://schemas.microsoft.com/office/drawing/2014/main" id="{05D584B1-569C-C48B-A180-03B8A4DCBEC1}"/>
              </a:ext>
            </a:extLst>
          </p:cNvPr>
          <p:cNvPicPr>
            <a:picLocks noChangeAspect="1"/>
          </p:cNvPicPr>
          <p:nvPr/>
        </p:nvPicPr>
        <p:blipFill>
          <a:blip r:embed="rId5"/>
          <a:stretch>
            <a:fillRect/>
          </a:stretch>
        </p:blipFill>
        <p:spPr>
          <a:xfrm>
            <a:off x="6837399" y="5175584"/>
            <a:ext cx="3673316" cy="1501086"/>
          </a:xfrm>
          <a:prstGeom prst="rect">
            <a:avLst/>
          </a:prstGeom>
        </p:spPr>
      </p:pic>
      <p:pic>
        <p:nvPicPr>
          <p:cNvPr id="6" name="Picture 5">
            <a:extLst>
              <a:ext uri="{FF2B5EF4-FFF2-40B4-BE49-F238E27FC236}">
                <a16:creationId xmlns:a16="http://schemas.microsoft.com/office/drawing/2014/main" id="{F71EFF86-630C-B30B-3A4E-D59E616550CA}"/>
              </a:ext>
            </a:extLst>
          </p:cNvPr>
          <p:cNvPicPr>
            <a:picLocks noChangeAspect="1"/>
          </p:cNvPicPr>
          <p:nvPr/>
        </p:nvPicPr>
        <p:blipFill>
          <a:blip r:embed="rId6"/>
          <a:stretch>
            <a:fillRect/>
          </a:stretch>
        </p:blipFill>
        <p:spPr>
          <a:xfrm>
            <a:off x="914607" y="4844672"/>
            <a:ext cx="5539615" cy="1522585"/>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6796" y="3375622"/>
            <a:ext cx="8835631" cy="3811588"/>
          </a:xfrm>
          <a:prstGeom prst="rect">
            <a:avLst/>
          </a:prstGeom>
        </p:spPr>
        <p:txBody>
          <a:bodyPr>
            <a:normAutofit/>
          </a:bodyPr>
          <a:lstStyle/>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A majority of Falcon9 Launches were from the CCAFS SLC-40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B7B2C7DD-6BBB-C08A-7161-D091A35A9ECC}"/>
              </a:ext>
            </a:extLst>
          </p:cNvPr>
          <p:cNvPicPr>
            <a:picLocks noChangeAspect="1"/>
          </p:cNvPicPr>
          <p:nvPr/>
        </p:nvPicPr>
        <p:blipFill>
          <a:blip r:embed="rId3"/>
          <a:stretch>
            <a:fillRect/>
          </a:stretch>
        </p:blipFill>
        <p:spPr>
          <a:xfrm>
            <a:off x="846797" y="1372059"/>
            <a:ext cx="6989154" cy="333918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70711" y="137389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Most of the flights launched from all launch sites seem to have a payload mass of below 8000kg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A32FE668-14D7-A657-2B23-2DA6A425048F}"/>
              </a:ext>
            </a:extLst>
          </p:cNvPr>
          <p:cNvPicPr>
            <a:picLocks noChangeAspect="1"/>
          </p:cNvPicPr>
          <p:nvPr/>
        </p:nvPicPr>
        <p:blipFill>
          <a:blip r:embed="rId3"/>
          <a:stretch>
            <a:fillRect/>
          </a:stretch>
        </p:blipFill>
        <p:spPr>
          <a:xfrm>
            <a:off x="770011" y="1373896"/>
            <a:ext cx="5600700" cy="39338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92723" y="1436929"/>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Flights launched into orbits LEO, ISS, GTO and SO have 100% success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026" name="Picture 2">
            <a:extLst>
              <a:ext uri="{FF2B5EF4-FFF2-40B4-BE49-F238E27FC236}">
                <a16:creationId xmlns:a16="http://schemas.microsoft.com/office/drawing/2014/main" id="{2AD18436-1017-A738-2F13-267FBABE48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350254"/>
            <a:ext cx="54387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32611" y="1364229"/>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Orbits SSO, HEO, MEO, VLEO, SO, GEO had Falcon9 flights launched into them only in the later launches of SpaceX.</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050" name="Picture 2">
            <a:extLst>
              <a:ext uri="{FF2B5EF4-FFF2-40B4-BE49-F238E27FC236}">
                <a16:creationId xmlns:a16="http://schemas.microsoft.com/office/drawing/2014/main" id="{7F58E774-1261-FC9C-F2C6-3E6293A40A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364229"/>
            <a:ext cx="556260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88492" y="1463272"/>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Most flights were launched into orbits GTO and ISS, with payload mass below 8000kg.</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7F3869A9-C090-E503-0AF6-92DA88C1C515}"/>
              </a:ext>
            </a:extLst>
          </p:cNvPr>
          <p:cNvPicPr>
            <a:picLocks noChangeAspect="1"/>
          </p:cNvPicPr>
          <p:nvPr/>
        </p:nvPicPr>
        <p:blipFill>
          <a:blip r:embed="rId3"/>
          <a:stretch>
            <a:fillRect/>
          </a:stretch>
        </p:blipFill>
        <p:spPr>
          <a:xfrm>
            <a:off x="770011" y="1364178"/>
            <a:ext cx="5667375" cy="433387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24878" y="1406005"/>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rates for Falcon9 launches showed an upward trend since 2013 until 2020 with a slight dip in 2018.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3074" name="Picture 2">
            <a:extLst>
              <a:ext uri="{FF2B5EF4-FFF2-40B4-BE49-F238E27FC236}">
                <a16:creationId xmlns:a16="http://schemas.microsoft.com/office/drawing/2014/main" id="{41243E19-113F-1689-A7D2-A09EA6F25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03" y="1354947"/>
            <a:ext cx="54006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Unique launch sites of Falcon 9 space launches can be extracted from the dataset as shown in the query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Therefore, the 4 unique launch sites in the dataset are CCAFS LC-40, CCAFS SLC-40, VAFB SLC-4E, KSC LC-39A.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3351608D-6FDA-1A60-02D0-242686371863}"/>
              </a:ext>
            </a:extLst>
          </p:cNvPr>
          <p:cNvPicPr>
            <a:picLocks noChangeAspect="1"/>
          </p:cNvPicPr>
          <p:nvPr/>
        </p:nvPicPr>
        <p:blipFill>
          <a:blip r:embed="rId3"/>
          <a:stretch>
            <a:fillRect/>
          </a:stretch>
        </p:blipFill>
        <p:spPr>
          <a:xfrm>
            <a:off x="770011" y="2616234"/>
            <a:ext cx="8617393" cy="234962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5045"/>
            <a:ext cx="10847975" cy="5276061"/>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to display the first records of launch sites beginning with CCA is as shown below: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can be seen that all the missions in the retrieved result are successes.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51A7DB0-038E-738F-E97A-34ECC81A24CB}"/>
              </a:ext>
            </a:extLst>
          </p:cNvPr>
          <p:cNvPicPr>
            <a:picLocks noChangeAspect="1"/>
          </p:cNvPicPr>
          <p:nvPr/>
        </p:nvPicPr>
        <p:blipFill>
          <a:blip r:embed="rId3"/>
          <a:stretch>
            <a:fillRect/>
          </a:stretch>
        </p:blipFill>
        <p:spPr>
          <a:xfrm>
            <a:off x="1081869" y="2006157"/>
            <a:ext cx="6799429" cy="401941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mass of boosters launched by NASA is retrieved using the 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seen above, NASA has sent boosters with a combined payload mass of 99980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FFEB17A-91BF-D625-8DE7-999A4884BAD0}"/>
              </a:ext>
            </a:extLst>
          </p:cNvPr>
          <p:cNvPicPr>
            <a:picLocks noChangeAspect="1"/>
          </p:cNvPicPr>
          <p:nvPr/>
        </p:nvPicPr>
        <p:blipFill>
          <a:blip r:embed="rId3"/>
          <a:stretch>
            <a:fillRect/>
          </a:stretch>
        </p:blipFill>
        <p:spPr>
          <a:xfrm>
            <a:off x="770011" y="2591522"/>
            <a:ext cx="8598342" cy="140977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v1.1is given by the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as shown above carried by booster version F9 v1.1 is 2534.67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A3745F6-5771-205C-6C87-DE08D15ADD62}"/>
              </a:ext>
            </a:extLst>
          </p:cNvPr>
          <p:cNvPicPr>
            <a:picLocks noChangeAspect="1"/>
          </p:cNvPicPr>
          <p:nvPr/>
        </p:nvPicPr>
        <p:blipFill>
          <a:blip r:embed="rId3"/>
          <a:stretch>
            <a:fillRect/>
          </a:stretch>
        </p:blipFill>
        <p:spPr>
          <a:xfrm>
            <a:off x="820378" y="2585171"/>
            <a:ext cx="8611043" cy="141612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87323"/>
            <a:ext cx="9526526" cy="3938626"/>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report deals with SpaceX’s Falcon 9 rocket launches. It aims to understand the factors contributing to a successful SpaceX launch. The dataset is first collected through a CSV file. Web scraping methods such as Beautiful Soup were also used to obtain the data. After obtaining the right data and cleaning it using Pandas, Exploratory Data Analysis was performed to gather further insights into the data. Data Visualization tools such as Folium, Matplotlib, Seaborn, and Plotly Dash were used to display data in a human-readable format. In conclusion for the research, Machine Learning prediction models offered by Scikit-Learn were used to build models that best-predicted success rate for Launches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first successful ground pad launch is given by the 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shown in the result above, the launch was conducted on 22</a:t>
            </a:r>
            <a:r>
              <a:rPr lang="en-US" sz="2200" baseline="30000" dirty="0">
                <a:solidFill>
                  <a:schemeClr val="accent3">
                    <a:lumMod val="25000"/>
                  </a:schemeClr>
                </a:solidFill>
                <a:latin typeface="Abadi" panose="020B0604020104020204" pitchFamily="34" charset="0"/>
              </a:rPr>
              <a:t>nd</a:t>
            </a:r>
            <a:r>
              <a:rPr lang="en-US" sz="2200" dirty="0">
                <a:solidFill>
                  <a:schemeClr val="accent3">
                    <a:lumMod val="25000"/>
                  </a:schemeClr>
                </a:solidFill>
                <a:latin typeface="Abadi" panose="020B0604020104020204" pitchFamily="34" charset="0"/>
              </a:rPr>
              <a:t> December 2015.</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6AC401B-AE62-730D-FC8C-AD12C3A6BB0A}"/>
              </a:ext>
            </a:extLst>
          </p:cNvPr>
          <p:cNvPicPr>
            <a:picLocks noChangeAspect="1"/>
          </p:cNvPicPr>
          <p:nvPr/>
        </p:nvPicPr>
        <p:blipFill>
          <a:blip r:embed="rId3"/>
          <a:stretch>
            <a:fillRect/>
          </a:stretch>
        </p:blipFill>
        <p:spPr>
          <a:xfrm>
            <a:off x="871436" y="2240062"/>
            <a:ext cx="8611043" cy="273064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names of boosters which have successfully landed on drone ship and had payload mass greater than 4000 but less than 6000 is given by the query: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PAYLOAD_MASS__KG_ BETWEEN 4000 AND 6000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As shown in the result set above, the successful drone ship missions with payload mass between 4000 and 6000 contain the above-given boosters.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9" name="Picture 8">
            <a:extLst>
              <a:ext uri="{FF2B5EF4-FFF2-40B4-BE49-F238E27FC236}">
                <a16:creationId xmlns:a16="http://schemas.microsoft.com/office/drawing/2014/main" id="{6EDA5267-0B9C-EB2B-296F-19E104DF01EC}"/>
              </a:ext>
            </a:extLst>
          </p:cNvPr>
          <p:cNvPicPr>
            <a:picLocks noChangeAspect="1"/>
          </p:cNvPicPr>
          <p:nvPr/>
        </p:nvPicPr>
        <p:blipFill>
          <a:blip r:embed="rId3"/>
          <a:stretch>
            <a:fillRect/>
          </a:stretch>
        </p:blipFill>
        <p:spPr>
          <a:xfrm>
            <a:off x="770011" y="3429000"/>
            <a:ext cx="1263715" cy="160028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number of successful and unsuccessful missions is given by the 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total of 100 successful missions and 1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1F545C93-441F-58BD-374C-354574903AEE}"/>
              </a:ext>
            </a:extLst>
          </p:cNvPr>
          <p:cNvPicPr>
            <a:picLocks noChangeAspect="1"/>
          </p:cNvPicPr>
          <p:nvPr/>
        </p:nvPicPr>
        <p:blipFill>
          <a:blip r:embed="rId3"/>
          <a:stretch>
            <a:fillRect/>
          </a:stretch>
        </p:blipFill>
        <p:spPr>
          <a:xfrm>
            <a:off x="906450" y="2248093"/>
            <a:ext cx="7074264" cy="246392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names of the booster that have carried the maximum payload mass is given by the 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boosters that have carried the maximum payload is given above.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1AD8033-E8F6-8EDB-BD76-A6B2C1D5EDC0}"/>
              </a:ext>
            </a:extLst>
          </p:cNvPr>
          <p:cNvPicPr>
            <a:picLocks noChangeAspect="1"/>
          </p:cNvPicPr>
          <p:nvPr/>
        </p:nvPicPr>
        <p:blipFill>
          <a:blip r:embed="rId3"/>
          <a:stretch>
            <a:fillRect/>
          </a:stretch>
        </p:blipFill>
        <p:spPr>
          <a:xfrm>
            <a:off x="888962" y="2580058"/>
            <a:ext cx="4829519" cy="256346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launch records of all failed landing outcomes in 2015 is given by the query:</a:t>
            </a:r>
          </a:p>
          <a:p>
            <a:pPr marL="0" indent="0">
              <a:lnSpc>
                <a:spcPct val="100000"/>
              </a:lnSpc>
              <a:spcBef>
                <a:spcPts val="1400"/>
              </a:spcBef>
              <a:buNone/>
            </a:pPr>
            <a:r>
              <a:rPr lang="en-US" sz="2200" dirty="0">
                <a:solidFill>
                  <a:schemeClr val="accent3">
                    <a:lumMod val="25000"/>
                  </a:schemeClr>
                </a:solidFill>
                <a:latin typeface="Abadi"/>
              </a:rPr>
              <a:t>SELECT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 6,2) as Month,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FROM SPACEXTABLE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LIKE "%Failure (drone ship)%" AND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 0,5) =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2 Drone ship failures occurred in 2015, in January and April as shown above.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10" name="Picture 9">
            <a:extLst>
              <a:ext uri="{FF2B5EF4-FFF2-40B4-BE49-F238E27FC236}">
                <a16:creationId xmlns:a16="http://schemas.microsoft.com/office/drawing/2014/main" id="{3617E8B9-313A-1621-2CEA-4A84D7E3B603}"/>
              </a:ext>
            </a:extLst>
          </p:cNvPr>
          <p:cNvPicPr>
            <a:picLocks noChangeAspect="1"/>
          </p:cNvPicPr>
          <p:nvPr/>
        </p:nvPicPr>
        <p:blipFill>
          <a:blip r:embed="rId3"/>
          <a:stretch>
            <a:fillRect/>
          </a:stretch>
        </p:blipFill>
        <p:spPr>
          <a:xfrm>
            <a:off x="822583" y="3521844"/>
            <a:ext cx="3138194" cy="161179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is given by the 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B850EE0-9FF0-11E7-795F-0F9990903507}"/>
              </a:ext>
            </a:extLst>
          </p:cNvPr>
          <p:cNvPicPr>
            <a:picLocks noChangeAspect="1"/>
          </p:cNvPicPr>
          <p:nvPr/>
        </p:nvPicPr>
        <p:blipFill>
          <a:blip r:embed="rId3"/>
          <a:stretch>
            <a:fillRect/>
          </a:stretch>
        </p:blipFill>
        <p:spPr>
          <a:xfrm>
            <a:off x="841743" y="2608591"/>
            <a:ext cx="4592915" cy="3416981"/>
          </a:xfrm>
          <a:prstGeom prst="rect">
            <a:avLst/>
          </a:prstGeom>
        </p:spPr>
      </p:pic>
      <p:pic>
        <p:nvPicPr>
          <p:cNvPr id="8" name="Picture 7">
            <a:extLst>
              <a:ext uri="{FF2B5EF4-FFF2-40B4-BE49-F238E27FC236}">
                <a16:creationId xmlns:a16="http://schemas.microsoft.com/office/drawing/2014/main" id="{7CE70F8C-88C1-0344-4ECA-2609B361DA93}"/>
              </a:ext>
            </a:extLst>
          </p:cNvPr>
          <p:cNvPicPr>
            <a:picLocks noChangeAspect="1"/>
          </p:cNvPicPr>
          <p:nvPr/>
        </p:nvPicPr>
        <p:blipFill>
          <a:blip r:embed="rId4"/>
          <a:stretch>
            <a:fillRect/>
          </a:stretch>
        </p:blipFill>
        <p:spPr>
          <a:xfrm>
            <a:off x="5506391" y="2608590"/>
            <a:ext cx="1975907" cy="341054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30789"/>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r>
              <a:rPr lang="en-US" dirty="0"/>
              <a:t>There is one launch site on the eastern coast and 2 on wester coast. The 2 sites on the western coast are extremely close to each other which is why it looked overlapped.</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 across the US</a:t>
            </a:r>
          </a:p>
        </p:txBody>
      </p:sp>
      <p:pic>
        <p:nvPicPr>
          <p:cNvPr id="6" name="Picture 5">
            <a:extLst>
              <a:ext uri="{FF2B5EF4-FFF2-40B4-BE49-F238E27FC236}">
                <a16:creationId xmlns:a16="http://schemas.microsoft.com/office/drawing/2014/main" id="{A8E592DA-1DC3-5299-7892-8FC4473BFE91}"/>
              </a:ext>
            </a:extLst>
          </p:cNvPr>
          <p:cNvPicPr>
            <a:picLocks noChangeAspect="1"/>
          </p:cNvPicPr>
          <p:nvPr/>
        </p:nvPicPr>
        <p:blipFill>
          <a:blip r:embed="rId3"/>
          <a:stretch>
            <a:fillRect/>
          </a:stretch>
        </p:blipFill>
        <p:spPr>
          <a:xfrm>
            <a:off x="849416" y="2592618"/>
            <a:ext cx="6618957" cy="391350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Missions completed at each Launch Site</a:t>
            </a:r>
          </a:p>
        </p:txBody>
      </p:sp>
      <p:pic>
        <p:nvPicPr>
          <p:cNvPr id="4" name="Picture 3">
            <a:extLst>
              <a:ext uri="{FF2B5EF4-FFF2-40B4-BE49-F238E27FC236}">
                <a16:creationId xmlns:a16="http://schemas.microsoft.com/office/drawing/2014/main" id="{95B3702A-6DFB-7D5D-C3A2-7FCEBA357E9A}"/>
              </a:ext>
            </a:extLst>
          </p:cNvPr>
          <p:cNvPicPr>
            <a:picLocks noChangeAspect="1"/>
          </p:cNvPicPr>
          <p:nvPr/>
        </p:nvPicPr>
        <p:blipFill>
          <a:blip r:embed="rId3"/>
          <a:stretch>
            <a:fillRect/>
          </a:stretch>
        </p:blipFill>
        <p:spPr>
          <a:xfrm>
            <a:off x="981023" y="2645726"/>
            <a:ext cx="4170703" cy="2928865"/>
          </a:xfrm>
          <a:prstGeom prst="rect">
            <a:avLst/>
          </a:prstGeom>
        </p:spPr>
      </p:pic>
      <p:pic>
        <p:nvPicPr>
          <p:cNvPr id="7" name="Picture 6">
            <a:extLst>
              <a:ext uri="{FF2B5EF4-FFF2-40B4-BE49-F238E27FC236}">
                <a16:creationId xmlns:a16="http://schemas.microsoft.com/office/drawing/2014/main" id="{62030D0F-7D7C-49B0-2838-17D757366254}"/>
              </a:ext>
            </a:extLst>
          </p:cNvPr>
          <p:cNvPicPr>
            <a:picLocks noChangeAspect="1"/>
          </p:cNvPicPr>
          <p:nvPr/>
        </p:nvPicPr>
        <p:blipFill>
          <a:blip r:embed="rId4"/>
          <a:stretch>
            <a:fillRect/>
          </a:stretch>
        </p:blipFill>
        <p:spPr>
          <a:xfrm>
            <a:off x="5225456" y="2631736"/>
            <a:ext cx="3268716" cy="2942855"/>
          </a:xfrm>
          <a:prstGeom prst="rect">
            <a:avLst/>
          </a:prstGeom>
        </p:spPr>
      </p:pic>
      <p:pic>
        <p:nvPicPr>
          <p:cNvPr id="10" name="Picture 9">
            <a:extLst>
              <a:ext uri="{FF2B5EF4-FFF2-40B4-BE49-F238E27FC236}">
                <a16:creationId xmlns:a16="http://schemas.microsoft.com/office/drawing/2014/main" id="{DDEC1E96-5EA3-3066-2FB2-6E6E3D632427}"/>
              </a:ext>
            </a:extLst>
          </p:cNvPr>
          <p:cNvPicPr>
            <a:picLocks noChangeAspect="1"/>
          </p:cNvPicPr>
          <p:nvPr/>
        </p:nvPicPr>
        <p:blipFill>
          <a:blip r:embed="rId5"/>
          <a:stretch>
            <a:fillRect/>
          </a:stretch>
        </p:blipFill>
        <p:spPr>
          <a:xfrm>
            <a:off x="8567902" y="2645726"/>
            <a:ext cx="3319298" cy="292886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is a coastline, and railway around 1.3 km from the site and the town of Lompoc about 13.12km away.</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 to the VAFB SLC-4E Site</a:t>
            </a:r>
          </a:p>
        </p:txBody>
      </p:sp>
      <p:pic>
        <p:nvPicPr>
          <p:cNvPr id="7" name="Picture 6">
            <a:extLst>
              <a:ext uri="{FF2B5EF4-FFF2-40B4-BE49-F238E27FC236}">
                <a16:creationId xmlns:a16="http://schemas.microsoft.com/office/drawing/2014/main" id="{F36BA804-240E-6E0A-19EA-F07149F08DF6}"/>
              </a:ext>
            </a:extLst>
          </p:cNvPr>
          <p:cNvPicPr>
            <a:picLocks noChangeAspect="1"/>
          </p:cNvPicPr>
          <p:nvPr/>
        </p:nvPicPr>
        <p:blipFill>
          <a:blip r:embed="rId3"/>
          <a:stretch>
            <a:fillRect/>
          </a:stretch>
        </p:blipFill>
        <p:spPr>
          <a:xfrm>
            <a:off x="770010" y="1670628"/>
            <a:ext cx="12192000" cy="231116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08938"/>
            <a:ext cx="10010125" cy="5170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The Falcon9 is one of SpaceX’s most popular rockets.</a:t>
            </a:r>
          </a:p>
          <a:p>
            <a:pPr>
              <a:spcBef>
                <a:spcPts val="1400"/>
              </a:spcBef>
            </a:pPr>
            <a:r>
              <a:rPr lang="en-US" sz="2200" dirty="0">
                <a:solidFill>
                  <a:schemeClr val="accent3">
                    <a:lumMod val="25000"/>
                  </a:schemeClr>
                </a:solidFill>
                <a:latin typeface="Abadi" panose="020B0604020104020204" pitchFamily="34" charset="0"/>
              </a:rPr>
              <a:t>SpaceX advertises Falcon9’s cost to be around 62 Million USD, whereas other providers quote 165 Million dollars for their market equivalents.</a:t>
            </a:r>
          </a:p>
          <a:p>
            <a:pPr>
              <a:spcBef>
                <a:spcPts val="1400"/>
              </a:spcBef>
            </a:pPr>
            <a:r>
              <a:rPr lang="en-US" sz="2200" dirty="0">
                <a:solidFill>
                  <a:schemeClr val="accent3">
                    <a:lumMod val="25000"/>
                  </a:schemeClr>
                </a:solidFill>
                <a:latin typeface="Abadi" panose="020B0604020104020204" pitchFamily="34" charset="0"/>
              </a:rPr>
              <a:t>Much of these savings are because Falcon9 is able to reuse the first stage of its launch.</a:t>
            </a:r>
          </a:p>
          <a:p>
            <a:pPr marL="0" indent="0">
              <a:spcBef>
                <a:spcPts val="1400"/>
              </a:spcBef>
              <a:buNone/>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2200" dirty="0">
                <a:solidFill>
                  <a:schemeClr val="accent3">
                    <a:lumMod val="25000"/>
                  </a:schemeClr>
                </a:solidFill>
                <a:latin typeface="Abadi" panose="020B0604020104020204" pitchFamily="34" charset="0"/>
              </a:rPr>
              <a:t>If we can determine if the first stage will land, we can determine the cost of the launch. </a:t>
            </a:r>
          </a:p>
          <a:p>
            <a:pPr>
              <a:spcBef>
                <a:spcPts val="1400"/>
              </a:spcBef>
            </a:pPr>
            <a:r>
              <a:rPr lang="en-US" sz="2200" dirty="0">
                <a:solidFill>
                  <a:schemeClr val="accent3">
                    <a:lumMod val="25000"/>
                  </a:schemeClr>
                </a:solidFill>
                <a:latin typeface="Abadi" panose="020B0604020104020204" pitchFamily="34" charset="0"/>
              </a:rPr>
              <a:t>Therefore, this study aims to study the causing factors behind a successful Falcon9 launch for SpaceX.</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929939"/>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LC-40 had the highest success rate followed by KSC LC-39A</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Rates of All Launch Sites </a:t>
            </a:r>
          </a:p>
        </p:txBody>
      </p:sp>
      <p:pic>
        <p:nvPicPr>
          <p:cNvPr id="4" name="Picture 3">
            <a:extLst>
              <a:ext uri="{FF2B5EF4-FFF2-40B4-BE49-F238E27FC236}">
                <a16:creationId xmlns:a16="http://schemas.microsoft.com/office/drawing/2014/main" id="{5379F44D-36C1-7203-506C-05BB7023D00E}"/>
              </a:ext>
            </a:extLst>
          </p:cNvPr>
          <p:cNvPicPr>
            <a:picLocks noChangeAspect="1"/>
          </p:cNvPicPr>
          <p:nvPr/>
        </p:nvPicPr>
        <p:blipFill>
          <a:blip r:embed="rId4"/>
          <a:stretch>
            <a:fillRect/>
          </a:stretch>
        </p:blipFill>
        <p:spPr>
          <a:xfrm>
            <a:off x="770011" y="1333581"/>
            <a:ext cx="8586400" cy="342872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364594"/>
            <a:ext cx="10551583"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73.1% of all the launches from the CCAFS LC-40 Launch Site were a success.</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of CCAFS LC-40 </a:t>
            </a:r>
          </a:p>
        </p:txBody>
      </p:sp>
      <p:pic>
        <p:nvPicPr>
          <p:cNvPr id="4" name="Picture 3">
            <a:extLst>
              <a:ext uri="{FF2B5EF4-FFF2-40B4-BE49-F238E27FC236}">
                <a16:creationId xmlns:a16="http://schemas.microsoft.com/office/drawing/2014/main" id="{01CF672A-5C6E-99DA-FC15-F90AB7C41BBE}"/>
              </a:ext>
            </a:extLst>
          </p:cNvPr>
          <p:cNvPicPr>
            <a:picLocks noChangeAspect="1"/>
          </p:cNvPicPr>
          <p:nvPr/>
        </p:nvPicPr>
        <p:blipFill>
          <a:blip r:embed="rId3"/>
          <a:stretch>
            <a:fillRect/>
          </a:stretch>
        </p:blipFill>
        <p:spPr>
          <a:xfrm>
            <a:off x="770011" y="1434592"/>
            <a:ext cx="8240804" cy="328594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2289787"/>
            <a:ext cx="10414662" cy="4351338"/>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Most successful launches had a booster with payload mass between 1000kg and 7000kg.</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Outcomes</a:t>
            </a:r>
          </a:p>
        </p:txBody>
      </p:sp>
      <p:pic>
        <p:nvPicPr>
          <p:cNvPr id="4" name="Picture 3">
            <a:extLst>
              <a:ext uri="{FF2B5EF4-FFF2-40B4-BE49-F238E27FC236}">
                <a16:creationId xmlns:a16="http://schemas.microsoft.com/office/drawing/2014/main" id="{937A7BEC-C900-16B1-EFB2-0FD4A03684EB}"/>
              </a:ext>
            </a:extLst>
          </p:cNvPr>
          <p:cNvPicPr>
            <a:picLocks noChangeAspect="1"/>
          </p:cNvPicPr>
          <p:nvPr/>
        </p:nvPicPr>
        <p:blipFill>
          <a:blip r:embed="rId3"/>
          <a:stretch>
            <a:fillRect/>
          </a:stretch>
        </p:blipFill>
        <p:spPr>
          <a:xfrm>
            <a:off x="770011" y="1315622"/>
            <a:ext cx="5908127" cy="2241014"/>
          </a:xfrm>
          <a:prstGeom prst="rect">
            <a:avLst/>
          </a:prstGeom>
        </p:spPr>
      </p:pic>
      <p:pic>
        <p:nvPicPr>
          <p:cNvPr id="7" name="Picture 6">
            <a:extLst>
              <a:ext uri="{FF2B5EF4-FFF2-40B4-BE49-F238E27FC236}">
                <a16:creationId xmlns:a16="http://schemas.microsoft.com/office/drawing/2014/main" id="{44DAE1C2-B489-6769-D816-1D1896F792F5}"/>
              </a:ext>
            </a:extLst>
          </p:cNvPr>
          <p:cNvPicPr>
            <a:picLocks noChangeAspect="1"/>
          </p:cNvPicPr>
          <p:nvPr/>
        </p:nvPicPr>
        <p:blipFill>
          <a:blip r:embed="rId4"/>
          <a:stretch>
            <a:fillRect/>
          </a:stretch>
        </p:blipFill>
        <p:spPr>
          <a:xfrm>
            <a:off x="734028" y="3556636"/>
            <a:ext cx="5498373" cy="212455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21068" y="1344095"/>
            <a:ext cx="9506546" cy="2473717"/>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seen below, all predictive models have the same accuracy rate based on their F1_scores (81.48) and .score() accuracy values(83.33).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146" name="Picture 2">
            <a:extLst>
              <a:ext uri="{FF2B5EF4-FFF2-40B4-BE49-F238E27FC236}">
                <a16:creationId xmlns:a16="http://schemas.microsoft.com/office/drawing/2014/main" id="{158409DE-CD28-A282-6F30-FEBDAD41A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2634147"/>
            <a:ext cx="6441342" cy="351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40047"/>
            <a:ext cx="9891800" cy="501897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of the Logistic Regression Model is shown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3 True Negatives, 3 False Positives, 0 True Negatives, 12 True Positives, from a total of 18 samples.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of the Best Performing Model</a:t>
            </a:r>
            <a:endParaRPr lang="en-US" dirty="0">
              <a:solidFill>
                <a:srgbClr val="0B49CB"/>
              </a:solidFill>
            </a:endParaRPr>
          </a:p>
        </p:txBody>
      </p:sp>
      <p:pic>
        <p:nvPicPr>
          <p:cNvPr id="5122" name="Picture 2">
            <a:extLst>
              <a:ext uri="{FF2B5EF4-FFF2-40B4-BE49-F238E27FC236}">
                <a16:creationId xmlns:a16="http://schemas.microsoft.com/office/drawing/2014/main" id="{F3EA006A-120A-42F9-EDA7-696CC4E59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754074"/>
            <a:ext cx="4120461" cy="3537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45909"/>
            <a:ext cx="6786553" cy="524519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Most Successful Falcon9 launches originate from the CCAFS LC-40 Launch Site.</a:t>
            </a:r>
          </a:p>
          <a:p>
            <a:pPr>
              <a:lnSpc>
                <a:spcPct val="100000"/>
              </a:lnSpc>
              <a:spcBef>
                <a:spcPts val="1400"/>
              </a:spcBef>
            </a:pPr>
            <a:r>
              <a:rPr lang="en-US" sz="2200" dirty="0">
                <a:solidFill>
                  <a:schemeClr val="accent3">
                    <a:lumMod val="25000"/>
                  </a:schemeClr>
                </a:solidFill>
                <a:latin typeface="Abadi" panose="020B0604020104020204" pitchFamily="34" charset="0"/>
              </a:rPr>
              <a:t>Most Successful Falcon9 launches have a payload mass between 1000kg and 7000kg</a:t>
            </a:r>
          </a:p>
          <a:p>
            <a:pPr>
              <a:lnSpc>
                <a:spcPct val="100000"/>
              </a:lnSpc>
              <a:spcBef>
                <a:spcPts val="1400"/>
              </a:spcBef>
            </a:pPr>
            <a:r>
              <a:rPr lang="en-US" sz="2200" dirty="0">
                <a:solidFill>
                  <a:schemeClr val="accent3">
                    <a:lumMod val="25000"/>
                  </a:schemeClr>
                </a:solidFill>
                <a:latin typeface="Abadi" panose="020B0604020104020204" pitchFamily="34" charset="0"/>
              </a:rPr>
              <a:t>Almost all Launch Sites are by the coastline and have either a city/town or a railroad next to them.</a:t>
            </a:r>
          </a:p>
          <a:p>
            <a:pPr>
              <a:lnSpc>
                <a:spcPct val="100000"/>
              </a:lnSpc>
              <a:spcBef>
                <a:spcPts val="1400"/>
              </a:spcBef>
            </a:pPr>
            <a:r>
              <a:rPr lang="en-US" sz="2200" dirty="0">
                <a:solidFill>
                  <a:schemeClr val="accent3">
                    <a:lumMod val="25000"/>
                  </a:schemeClr>
                </a:solidFill>
                <a:latin typeface="Abadi" panose="020B0604020104020204" pitchFamily="34" charset="0"/>
              </a:rPr>
              <a:t>All 4 predictive models used proved to be equally efficient in predicting the success of future Falcon9 Missions</a:t>
            </a:r>
          </a:p>
          <a:p>
            <a:pPr>
              <a:lnSpc>
                <a:spcPct val="100000"/>
              </a:lnSpc>
              <a:spcBef>
                <a:spcPts val="1400"/>
              </a:spcBef>
            </a:pPr>
            <a:r>
              <a:rPr lang="en-US" sz="2200" dirty="0">
                <a:solidFill>
                  <a:schemeClr val="accent3">
                    <a:lumMod val="25000"/>
                  </a:schemeClr>
                </a:solidFill>
                <a:latin typeface="Abadi" panose="020B0604020104020204" pitchFamily="34" charset="0"/>
              </a:rPr>
              <a:t>Thus, we can with a significant amount of confidence, predict the success of future Falcon9 missions, given that we are provided with relevant launch data such payload mass,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Most of the python notebooks included in the links have the following imports: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03EA4626-B61F-96FA-6F92-3B0BF3B1955A}"/>
              </a:ext>
            </a:extLst>
          </p:cNvPr>
          <p:cNvPicPr>
            <a:picLocks noChangeAspect="1"/>
          </p:cNvPicPr>
          <p:nvPr/>
        </p:nvPicPr>
        <p:blipFill>
          <a:blip r:embed="rId4"/>
          <a:stretch>
            <a:fillRect/>
          </a:stretch>
        </p:blipFill>
        <p:spPr>
          <a:xfrm>
            <a:off x="770011" y="2280953"/>
            <a:ext cx="5802348" cy="2439579"/>
          </a:xfrm>
          <a:prstGeom prst="rect">
            <a:avLst/>
          </a:prstGeom>
        </p:spPr>
      </p:pic>
      <p:pic>
        <p:nvPicPr>
          <p:cNvPr id="7" name="Picture 6">
            <a:extLst>
              <a:ext uri="{FF2B5EF4-FFF2-40B4-BE49-F238E27FC236}">
                <a16:creationId xmlns:a16="http://schemas.microsoft.com/office/drawing/2014/main" id="{A0C8CE52-A9B1-925C-D903-30BFEA5B21BA}"/>
              </a:ext>
            </a:extLst>
          </p:cNvPr>
          <p:cNvPicPr>
            <a:picLocks noChangeAspect="1"/>
          </p:cNvPicPr>
          <p:nvPr/>
        </p:nvPicPr>
        <p:blipFill>
          <a:blip r:embed="rId5"/>
          <a:stretch>
            <a:fillRect/>
          </a:stretch>
        </p:blipFill>
        <p:spPr>
          <a:xfrm>
            <a:off x="770011" y="4720532"/>
            <a:ext cx="9265126" cy="2140060"/>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3 different methods: 1)SpaceX API, 2)Web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using 2 different methods: 1)The Pandas Library, 2) SQL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Scikit-Learn Library: </a:t>
            </a:r>
            <a:r>
              <a:rPr lang="en-US" sz="7600" dirty="0" err="1">
                <a:solidFill>
                  <a:schemeClr val="bg2">
                    <a:lumMod val="50000"/>
                  </a:schemeClr>
                </a:solidFill>
                <a:latin typeface="Abadi"/>
              </a:rPr>
              <a:t>LogisticRegression</a:t>
            </a:r>
            <a:r>
              <a:rPr lang="en-US" sz="7600" dirty="0">
                <a:solidFill>
                  <a:schemeClr val="bg2">
                    <a:lumMod val="50000"/>
                  </a:schemeClr>
                </a:solidFill>
                <a:latin typeface="Abadi"/>
              </a:rPr>
              <a:t>, Support Vector Machines, Decision Tree Classifiers etc.</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using 2 different methods/sources:</a:t>
            </a:r>
          </a:p>
          <a:p>
            <a:pPr marL="457200" indent="-457200">
              <a:lnSpc>
                <a:spcPct val="100000"/>
              </a:lnSpc>
              <a:spcBef>
                <a:spcPts val="1400"/>
              </a:spcBef>
              <a:buAutoNum type="arabicParenR"/>
            </a:pPr>
            <a:r>
              <a:rPr lang="en-US" sz="2200" dirty="0">
                <a:solidFill>
                  <a:schemeClr val="accent3">
                    <a:lumMod val="25000"/>
                  </a:schemeClr>
                </a:solidFill>
                <a:latin typeface="Abadi" panose="020B0604020104020204" pitchFamily="34" charset="0"/>
              </a:rPr>
              <a:t>SpaceX API</a:t>
            </a:r>
          </a:p>
          <a:p>
            <a:pPr marL="457200" indent="-457200">
              <a:lnSpc>
                <a:spcPct val="100000"/>
              </a:lnSpc>
              <a:spcBef>
                <a:spcPts val="1400"/>
              </a:spcBef>
              <a:buAutoNum type="arabicParenR"/>
            </a:pPr>
            <a:r>
              <a:rPr lang="en-US" sz="2200" dirty="0">
                <a:solidFill>
                  <a:schemeClr val="accent3">
                    <a:lumMod val="25000"/>
                  </a:schemeClr>
                </a:solidFill>
                <a:latin typeface="Abadi" panose="020B0604020104020204" pitchFamily="34" charset="0"/>
              </a:rPr>
              <a:t>Web Scraping</a:t>
            </a:r>
          </a:p>
          <a:p>
            <a:pPr marL="457200" indent="-457200">
              <a:lnSpc>
                <a:spcPct val="100000"/>
              </a:lnSpc>
              <a:spcBef>
                <a:spcPts val="1400"/>
              </a:spcBef>
              <a:buAutoNum type="arabicParenR"/>
            </a:pP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AutoNum type="arabicParenR"/>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AutoNum type="arabicParenR"/>
            </a:pP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AutoNum type="arabicParenR"/>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dirty="0">
                <a:cs typeface="Calibri"/>
              </a:rPr>
              <a:t> </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requests library was used to obtain data from the SpaceX API, followed by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normalization using the Pandas library.</a:t>
            </a:r>
          </a:p>
          <a:p>
            <a:pPr>
              <a:lnSpc>
                <a:spcPct val="100000"/>
              </a:lnSpc>
              <a:spcBef>
                <a:spcPts val="1400"/>
              </a:spcBef>
            </a:pPr>
            <a:r>
              <a:rPr lang="en-US" sz="2200" dirty="0">
                <a:solidFill>
                  <a:schemeClr val="accent3">
                    <a:lumMod val="25000"/>
                  </a:schemeClr>
                </a:solidFill>
                <a:latin typeface="Abadi" panose="020B0604020104020204" pitchFamily="34" charset="0"/>
              </a:rPr>
              <a:t>Furthermore, new columns were created using user-defined functions, as can be seen in the notebook below.</a:t>
            </a:r>
            <a:endParaRPr lang="en-US" sz="2200" dirty="0">
              <a:solidFill>
                <a:schemeClr val="accent3">
                  <a:lumMod val="25000"/>
                </a:schemeClr>
              </a:solidFill>
              <a:latin typeface="Abadi"/>
            </a:endParaRPr>
          </a:p>
          <a:p>
            <a:pPr>
              <a:lnSpc>
                <a:spcPct val="100000"/>
              </a:lnSpc>
              <a:spcBef>
                <a:spcPts val="1400"/>
              </a:spcBef>
            </a:pPr>
            <a:r>
              <a:rPr lang="en-US" sz="1100" dirty="0">
                <a:solidFill>
                  <a:srgbClr val="0948CB"/>
                </a:solidFill>
                <a:latin typeface="Abadi" panose="020B0604020104020204" pitchFamily="34" charset="0"/>
              </a:rPr>
              <a:t>https://github.com/Abhi-61/SpaceX_Rocket_Launch_Data_Analysis/blob/main/jupyter-labs-spacex-data-collection-api.ipynb</a:t>
            </a:r>
            <a:endParaRPr lang="en-US" sz="1100" dirty="0">
              <a:solidFill>
                <a:srgbClr val="0948CB"/>
              </a:solidFill>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2796ABDB-D4F6-D20B-52FE-67E58330A65E}"/>
              </a:ext>
            </a:extLst>
          </p:cNvPr>
          <p:cNvPicPr>
            <a:picLocks noChangeAspect="1"/>
          </p:cNvPicPr>
          <p:nvPr/>
        </p:nvPicPr>
        <p:blipFill>
          <a:blip r:embed="rId3"/>
          <a:stretch>
            <a:fillRect/>
          </a:stretch>
        </p:blipFill>
        <p:spPr>
          <a:xfrm>
            <a:off x="7061098" y="1841492"/>
            <a:ext cx="2609314" cy="603556"/>
          </a:xfrm>
          <a:prstGeom prst="rect">
            <a:avLst/>
          </a:prstGeom>
        </p:spPr>
      </p:pic>
      <p:pic>
        <p:nvPicPr>
          <p:cNvPr id="7" name="Picture 6">
            <a:extLst>
              <a:ext uri="{FF2B5EF4-FFF2-40B4-BE49-F238E27FC236}">
                <a16:creationId xmlns:a16="http://schemas.microsoft.com/office/drawing/2014/main" id="{6D5070F3-1B1C-39B9-207F-7DFCB5D34F51}"/>
              </a:ext>
            </a:extLst>
          </p:cNvPr>
          <p:cNvPicPr>
            <a:picLocks noChangeAspect="1"/>
          </p:cNvPicPr>
          <p:nvPr/>
        </p:nvPicPr>
        <p:blipFill>
          <a:blip r:embed="rId4"/>
          <a:stretch>
            <a:fillRect/>
          </a:stretch>
        </p:blipFill>
        <p:spPr>
          <a:xfrm>
            <a:off x="6128491" y="2800803"/>
            <a:ext cx="4871126" cy="688908"/>
          </a:xfrm>
          <a:prstGeom prst="rect">
            <a:avLst/>
          </a:prstGeom>
        </p:spPr>
      </p:pic>
      <p:pic>
        <p:nvPicPr>
          <p:cNvPr id="8" name="Picture 7">
            <a:extLst>
              <a:ext uri="{FF2B5EF4-FFF2-40B4-BE49-F238E27FC236}">
                <a16:creationId xmlns:a16="http://schemas.microsoft.com/office/drawing/2014/main" id="{F5D6B417-F4A3-0954-7800-5F47C61E63FC}"/>
              </a:ext>
            </a:extLst>
          </p:cNvPr>
          <p:cNvPicPr>
            <a:picLocks noChangeAspect="1"/>
          </p:cNvPicPr>
          <p:nvPr/>
        </p:nvPicPr>
        <p:blipFill>
          <a:blip r:embed="rId5"/>
          <a:stretch>
            <a:fillRect/>
          </a:stretch>
        </p:blipFill>
        <p:spPr>
          <a:xfrm>
            <a:off x="7378463" y="3852051"/>
            <a:ext cx="1384924" cy="455445"/>
          </a:xfrm>
          <a:prstGeom prst="rect">
            <a:avLst/>
          </a:prstGeom>
        </p:spPr>
      </p:pic>
      <p:pic>
        <p:nvPicPr>
          <p:cNvPr id="9" name="Picture 8">
            <a:extLst>
              <a:ext uri="{FF2B5EF4-FFF2-40B4-BE49-F238E27FC236}">
                <a16:creationId xmlns:a16="http://schemas.microsoft.com/office/drawing/2014/main" id="{3EC44564-9B18-CA0D-49ED-6A2841BA5996}"/>
              </a:ext>
            </a:extLst>
          </p:cNvPr>
          <p:cNvPicPr>
            <a:picLocks noChangeAspect="1"/>
          </p:cNvPicPr>
          <p:nvPr/>
        </p:nvPicPr>
        <p:blipFill>
          <a:blip r:embed="rId6"/>
          <a:stretch>
            <a:fillRect/>
          </a:stretch>
        </p:blipFill>
        <p:spPr>
          <a:xfrm>
            <a:off x="7378463" y="4307496"/>
            <a:ext cx="1463485" cy="161521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The response library was used again to access the Wikipedia page of SpaceX, which was then converted into a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object, and then finally transformed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1400" dirty="0">
                <a:solidFill>
                  <a:srgbClr val="0948CB"/>
                </a:solidFill>
                <a:latin typeface="Abadi" panose="020B0604020104020204" pitchFamily="34" charset="0"/>
              </a:rPr>
              <a:t>https://github.com/Abhi-61/SpaceX_Rocket_Launch_Data_Analysis/blob/main/jupyter-labs-webscraping.ipynb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cs typeface="Calibri"/>
              </a:rPr>
              <a:t> </a:t>
            </a:r>
          </a:p>
        </p:txBody>
      </p:sp>
      <p:pic>
        <p:nvPicPr>
          <p:cNvPr id="7" name="Picture 6">
            <a:extLst>
              <a:ext uri="{FF2B5EF4-FFF2-40B4-BE49-F238E27FC236}">
                <a16:creationId xmlns:a16="http://schemas.microsoft.com/office/drawing/2014/main" id="{8841706B-6785-1354-EA28-732E50520F80}"/>
              </a:ext>
            </a:extLst>
          </p:cNvPr>
          <p:cNvPicPr>
            <a:picLocks noChangeAspect="1"/>
          </p:cNvPicPr>
          <p:nvPr/>
        </p:nvPicPr>
        <p:blipFill>
          <a:blip r:embed="rId3"/>
          <a:stretch>
            <a:fillRect/>
          </a:stretch>
        </p:blipFill>
        <p:spPr>
          <a:xfrm>
            <a:off x="5950071" y="1840744"/>
            <a:ext cx="5384775" cy="238704"/>
          </a:xfrm>
          <a:prstGeom prst="rect">
            <a:avLst/>
          </a:prstGeom>
        </p:spPr>
      </p:pic>
      <p:pic>
        <p:nvPicPr>
          <p:cNvPr id="9" name="Picture 8">
            <a:extLst>
              <a:ext uri="{FF2B5EF4-FFF2-40B4-BE49-F238E27FC236}">
                <a16:creationId xmlns:a16="http://schemas.microsoft.com/office/drawing/2014/main" id="{601D4BF0-A510-0258-07D9-CC3B713AA3A2}"/>
              </a:ext>
            </a:extLst>
          </p:cNvPr>
          <p:cNvPicPr>
            <a:picLocks noChangeAspect="1"/>
          </p:cNvPicPr>
          <p:nvPr/>
        </p:nvPicPr>
        <p:blipFill>
          <a:blip r:embed="rId4"/>
          <a:stretch>
            <a:fillRect/>
          </a:stretch>
        </p:blipFill>
        <p:spPr>
          <a:xfrm>
            <a:off x="5950071" y="2317296"/>
            <a:ext cx="4026107" cy="628682"/>
          </a:xfrm>
          <a:prstGeom prst="rect">
            <a:avLst/>
          </a:prstGeom>
        </p:spPr>
      </p:pic>
      <p:pic>
        <p:nvPicPr>
          <p:cNvPr id="12" name="Picture 11">
            <a:extLst>
              <a:ext uri="{FF2B5EF4-FFF2-40B4-BE49-F238E27FC236}">
                <a16:creationId xmlns:a16="http://schemas.microsoft.com/office/drawing/2014/main" id="{846A4C39-4744-F451-D7CB-239400A10119}"/>
              </a:ext>
            </a:extLst>
          </p:cNvPr>
          <p:cNvPicPr>
            <a:picLocks noChangeAspect="1"/>
          </p:cNvPicPr>
          <p:nvPr/>
        </p:nvPicPr>
        <p:blipFill>
          <a:blip r:embed="rId5"/>
          <a:stretch>
            <a:fillRect/>
          </a:stretch>
        </p:blipFill>
        <p:spPr>
          <a:xfrm>
            <a:off x="5950072" y="3082099"/>
            <a:ext cx="5335540" cy="565626"/>
          </a:xfrm>
          <a:prstGeom prst="rect">
            <a:avLst/>
          </a:prstGeom>
        </p:spPr>
      </p:pic>
      <p:pic>
        <p:nvPicPr>
          <p:cNvPr id="14" name="Picture 13">
            <a:extLst>
              <a:ext uri="{FF2B5EF4-FFF2-40B4-BE49-F238E27FC236}">
                <a16:creationId xmlns:a16="http://schemas.microsoft.com/office/drawing/2014/main" id="{49A751D1-8692-862E-27A8-5176BEBA2489}"/>
              </a:ext>
            </a:extLst>
          </p:cNvPr>
          <p:cNvPicPr>
            <a:picLocks noChangeAspect="1"/>
          </p:cNvPicPr>
          <p:nvPr/>
        </p:nvPicPr>
        <p:blipFill>
          <a:blip r:embed="rId6"/>
          <a:stretch>
            <a:fillRect/>
          </a:stretch>
        </p:blipFill>
        <p:spPr>
          <a:xfrm>
            <a:off x="5950071" y="3801896"/>
            <a:ext cx="5721644" cy="571529"/>
          </a:xfrm>
          <a:prstGeom prst="rect">
            <a:avLst/>
          </a:prstGeom>
        </p:spPr>
      </p:pic>
      <p:pic>
        <p:nvPicPr>
          <p:cNvPr id="16" name="Picture 15">
            <a:extLst>
              <a:ext uri="{FF2B5EF4-FFF2-40B4-BE49-F238E27FC236}">
                <a16:creationId xmlns:a16="http://schemas.microsoft.com/office/drawing/2014/main" id="{038B2812-8092-632E-0F20-5AEE825CDBB1}"/>
              </a:ext>
            </a:extLst>
          </p:cNvPr>
          <p:cNvPicPr>
            <a:picLocks noChangeAspect="1"/>
          </p:cNvPicPr>
          <p:nvPr/>
        </p:nvPicPr>
        <p:blipFill>
          <a:blip r:embed="rId7"/>
          <a:stretch>
            <a:fillRect/>
          </a:stretch>
        </p:blipFill>
        <p:spPr>
          <a:xfrm>
            <a:off x="5910262" y="4668426"/>
            <a:ext cx="5683542" cy="46357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301</TotalTime>
  <Words>2422</Words>
  <Application>Microsoft Office PowerPoint</Application>
  <PresentationFormat>Widescreen</PresentationFormat>
  <Paragraphs>310</Paragraphs>
  <Slides>49</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Abadi</vt:lpstr>
      <vt:lpstr>Arial</vt:lpstr>
      <vt:lpstr>Calibri</vt:lpstr>
      <vt:lpstr>IBM Plex Mono SemiBold</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Abhishek Kumar</cp:lastModifiedBy>
  <cp:revision>200</cp:revision>
  <dcterms:created xsi:type="dcterms:W3CDTF">2021-04-29T18:58:34Z</dcterms:created>
  <dcterms:modified xsi:type="dcterms:W3CDTF">2024-05-31T03:06:28Z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